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7" r:id="rId3"/>
    <p:sldMasterId id="2147483653" r:id="rId4"/>
    <p:sldMasterId id="2147483665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9144000" cy="5143500" type="screen16x9"/>
  <p:notesSz cx="9144000" cy="51435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4572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9144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13716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18288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22860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27432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32004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3657600" algn="l" defTabSz="4572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  <p:extLst>
    <p:ext uri="{EFAFB233-063F-42B5-8137-9DF3F51BA10A}">
      <p15:sldGuideLst xmlns:p15="http://schemas.microsoft.com/office/powerpoint/2012/main">
        <p15:guide id="1" pos="363">
          <p15:clr>
            <a:srgbClr val="A4A3A4"/>
          </p15:clr>
        </p15:guide>
        <p15:guide id="2" orient="horz" pos="1045">
          <p15:clr>
            <a:srgbClr val="A4A3A4"/>
          </p15:clr>
        </p15:guide>
        <p15:guide id="3" orient="horz" pos="1259">
          <p15:clr>
            <a:srgbClr val="A4A3A4"/>
          </p15:clr>
        </p15:guide>
        <p15:guide id="4" orient="horz" pos="603">
          <p15:clr>
            <a:srgbClr val="A4A3A4"/>
          </p15:clr>
        </p15:guide>
        <p15:guide id="5" pos="317">
          <p15:clr>
            <a:srgbClr val="A4A3A4"/>
          </p15:clr>
        </p15:guide>
        <p15:guide id="6" orient="horz" pos="720">
          <p15:clr>
            <a:srgbClr val="A4A3A4"/>
          </p15:clr>
        </p15:guide>
        <p15:guide id="7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Konto" initials="M" lastIdx="10" clrIdx="0">
    <p:extLst>
      <p:ext uri="{19B8F6BF-5375-455C-9EA6-DF929625EA0E}">
        <p15:presenceInfo xmlns:p15="http://schemas.microsoft.com/office/powerpoint/2012/main" userId="2e60c90c31a1dae1" providerId="Windows Live"/>
      </p:ext>
    </p:extLst>
  </p:cmAuthor>
  <p:cmAuthor id="2" name="Mehren, Martina" initials="MM" lastIdx="2" clrIdx="1">
    <p:extLst>
      <p:ext uri="{19B8F6BF-5375-455C-9EA6-DF929625EA0E}">
        <p15:presenceInfo xmlns:p15="http://schemas.microsoft.com/office/powerpoint/2012/main" userId="S-1-5-21-4148307-1437163908-1275988791-32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095"/>
    <a:srgbClr val="EC1C24"/>
    <a:srgbClr val="F1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 autoAdjust="0"/>
    <p:restoredTop sz="76255" autoAdjust="0"/>
  </p:normalViewPr>
  <p:slideViewPr>
    <p:cSldViewPr snapToGrid="0" snapToObjects="1">
      <p:cViewPr varScale="1">
        <p:scale>
          <a:sx n="116" d="100"/>
          <a:sy n="116" d="100"/>
        </p:scale>
        <p:origin x="276" y="102"/>
      </p:cViewPr>
      <p:guideLst>
        <p:guide pos="363"/>
        <p:guide orient="horz" pos="1045"/>
        <p:guide orient="horz" pos="1259"/>
        <p:guide orient="horz" pos="603"/>
        <p:guide pos="317"/>
        <p:guide orient="horz" pos="720"/>
        <p:guide pos="5443"/>
      </p:guideLst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2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61682-4374-4AA7-9B96-87756CFE467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94ACD-501C-4005-A51F-BC6FE7D511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74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94ACD-501C-4005-A51F-BC6FE7D5110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71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 bwMode="auto">
          <a:xfrm>
            <a:off x="8373183" y="4326476"/>
            <a:ext cx="770817" cy="8548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de-DE" sz="2600" b="0" i="0" u="none" strike="noStrike" cap="none" spc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latin typeface="bs Thomas Sans 1 Light Cond"/>
                <a:ea typeface="bs Thomas Sans 1 Light Cond"/>
                <a:cs typeface="bs Thomas Sans 1 Light Cond"/>
              </a:rPr>
              <a:t>NEU</a:t>
            </a:r>
            <a:endParaRPr/>
          </a:p>
        </p:txBody>
      </p:sp>
      <p:sp>
        <p:nvSpPr>
          <p:cNvPr id="5" name="Titel 1"/>
          <p:cNvSpPr txBox="1"/>
          <p:nvPr userDrawn="1"/>
        </p:nvSpPr>
        <p:spPr bwMode="auto">
          <a:xfrm>
            <a:off x="708842" y="4326477"/>
            <a:ext cx="5033759" cy="739510"/>
          </a:xfrm>
          <a:prstGeom prst="rect">
            <a:avLst/>
          </a:prstGeom>
        </p:spPr>
        <p:txBody>
          <a:bodyPr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 b="0" i="0" u="none" strike="noStrike" cap="none" spc="0">
                <a:ln>
                  <a:noFill/>
                </a:ln>
                <a:solidFill>
                  <a:srgbClr val="636363"/>
                </a:solidFill>
                <a:latin typeface="bs Thomas Sans 1 Light"/>
                <a:ea typeface="bs Thomas Sans 1 Light"/>
                <a:cs typeface="bs Thomas Sans 1 Light"/>
              </a:defRPr>
            </a:lvl1pPr>
            <a:lvl2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de-DE" sz="2200" b="0" i="0">
                <a:latin typeface="bs Thomas Sans 1"/>
              </a:rPr>
              <a:t>Empfehlungen für die </a:t>
            </a:r>
            <a:br>
              <a:rPr lang="de-DE" sz="2200" b="0" i="0">
                <a:latin typeface="bs Thomas Sans 1"/>
              </a:rPr>
            </a:br>
            <a:r>
              <a:rPr lang="de-DE" sz="2200" b="0" i="0">
                <a:latin typeface="bs Thomas Sans 1"/>
              </a:rPr>
              <a:t>Unterrichtspraxis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 bwMode="auto">
          <a:xfrm>
            <a:off x="534988" y="1368000"/>
            <a:ext cx="5715000" cy="324000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bs Thomas Sans 1"/>
                <a:ea typeface="bs Thomas Sans 1"/>
              </a:defRPr>
            </a:lvl1pPr>
            <a:lvl2pPr>
              <a:defRPr sz="1400" b="0" i="0">
                <a:latin typeface="bs Thomas Sans 1"/>
                <a:ea typeface="bs Thomas Sans 1"/>
              </a:defRPr>
            </a:lvl2pPr>
            <a:lvl3pPr>
              <a:defRPr sz="1400" b="0" i="0">
                <a:latin typeface="bs Thomas Sans 1"/>
                <a:ea typeface="bs Thomas Sans 1"/>
              </a:defRPr>
            </a:lvl3pPr>
            <a:lvl4pPr>
              <a:defRPr sz="1400" b="0" i="0">
                <a:latin typeface="bs Thomas Sans 1"/>
                <a:ea typeface="bs Thomas Sans 1"/>
              </a:defRPr>
            </a:lvl4pPr>
            <a:lvl5pPr>
              <a:defRPr sz="1400" b="0" i="0">
                <a:latin typeface="bs Thomas Sans 1"/>
                <a:ea typeface="bs Thomas Sans 1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 bwMode="auto">
          <a:xfrm>
            <a:off x="534988" y="1368000"/>
            <a:ext cx="5715000" cy="3240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400" b="0" i="0">
                <a:latin typeface="bs Thomas Sans 1"/>
                <a:ea typeface="bs Thomas Sans 1"/>
              </a:defRPr>
            </a:lvl1pPr>
            <a:lvl2pPr marL="7429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2pPr>
            <a:lvl3pPr marL="12001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3pPr>
            <a:lvl4pPr marL="16573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4pPr>
            <a:lvl5pPr marL="21145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Tex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6"/>
          </p:nvPr>
        </p:nvSpPr>
        <p:spPr bwMode="auto">
          <a:xfrm>
            <a:off x="534988" y="1368000"/>
            <a:ext cx="2646362" cy="324000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bs Thomas Sans 1"/>
                <a:ea typeface="bs Thomas Sans 1"/>
              </a:defRPr>
            </a:lvl1pPr>
            <a:lvl2pPr>
              <a:defRPr sz="1900">
                <a:latin typeface="bs Thomas Sans 1 Light"/>
              </a:defRPr>
            </a:lvl2pPr>
            <a:lvl3pPr>
              <a:defRPr sz="1900">
                <a:latin typeface="bs Thomas Sans 1 Light"/>
              </a:defRPr>
            </a:lvl3pPr>
            <a:lvl4pPr>
              <a:defRPr sz="1900">
                <a:latin typeface="bs Thomas Sans 1 Light"/>
              </a:defRPr>
            </a:lvl4pPr>
            <a:lvl5pPr>
              <a:defRPr sz="1900">
                <a:latin typeface="bs Thomas Sans 1 Ligh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 bwMode="auto">
          <a:xfrm>
            <a:off x="3409950" y="1368000"/>
            <a:ext cx="2840037" cy="324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 bwMode="auto">
          <a:xfrm>
            <a:off x="534988" y="1368000"/>
            <a:ext cx="2777012" cy="324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Bildplatzhalter 12"/>
          <p:cNvSpPr>
            <a:spLocks noGrp="1"/>
          </p:cNvSpPr>
          <p:nvPr>
            <p:ph type="pic" sz="quarter" idx="18"/>
          </p:nvPr>
        </p:nvSpPr>
        <p:spPr bwMode="auto">
          <a:xfrm>
            <a:off x="3472588" y="1368000"/>
            <a:ext cx="2777012" cy="324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 bwMode="auto">
          <a:xfrm>
            <a:off x="8356812" y="4865076"/>
            <a:ext cx="787188" cy="274637"/>
          </a:xfrm>
        </p:spPr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Text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 bwMode="auto">
          <a:xfrm>
            <a:off x="534988" y="2351113"/>
            <a:ext cx="2777012" cy="18146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Bildplatzhalter 12"/>
          <p:cNvSpPr>
            <a:spLocks noGrp="1"/>
          </p:cNvSpPr>
          <p:nvPr>
            <p:ph type="pic" sz="quarter" idx="18"/>
          </p:nvPr>
        </p:nvSpPr>
        <p:spPr bwMode="auto">
          <a:xfrm>
            <a:off x="3472588" y="2351113"/>
            <a:ext cx="2777012" cy="18146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6"/>
          </p:nvPr>
        </p:nvSpPr>
        <p:spPr bwMode="auto">
          <a:xfrm>
            <a:off x="534988" y="1368000"/>
            <a:ext cx="5715000" cy="8138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bs Thomas Sans 1"/>
                <a:ea typeface="bs Thomas Sans 1"/>
              </a:defRPr>
            </a:lvl1pPr>
            <a:lvl2pPr>
              <a:defRPr sz="1400" b="0" i="0">
                <a:latin typeface="bs Thomas Sans 1"/>
                <a:ea typeface="bs Thomas Sans 1"/>
              </a:defRPr>
            </a:lvl2pPr>
            <a:lvl3pPr>
              <a:defRPr sz="1900">
                <a:latin typeface="bs Thomas Sans 1 Light"/>
              </a:defRPr>
            </a:lvl3pPr>
            <a:lvl4pPr>
              <a:defRPr sz="1900">
                <a:latin typeface="bs Thomas Sans 1 Light"/>
              </a:defRPr>
            </a:lvl4pPr>
            <a:lvl5pPr>
              <a:defRPr sz="1900">
                <a:latin typeface="bs Thomas Sans 1 Ligh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14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Tabel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8"/>
          </p:nvPr>
        </p:nvSpPr>
        <p:spPr bwMode="auto">
          <a:xfrm>
            <a:off x="534987" y="1368000"/>
            <a:ext cx="5714548" cy="324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azi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6"/>
          </p:nvPr>
        </p:nvSpPr>
        <p:spPr bwMode="auto">
          <a:xfrm>
            <a:off x="534988" y="1367998"/>
            <a:ext cx="5715000" cy="3240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s Thomas Sans 1 Light"/>
              </a:defRPr>
            </a:lvl1pPr>
            <a:lvl2pPr>
              <a:defRPr sz="1400">
                <a:latin typeface="bs Thomas Sans 1 Light"/>
              </a:defRPr>
            </a:lvl2pPr>
            <a:lvl3pPr>
              <a:defRPr sz="1900">
                <a:latin typeface="bs Thomas Sans 1 Light"/>
              </a:defRPr>
            </a:lvl3pPr>
            <a:lvl4pPr>
              <a:defRPr sz="1900">
                <a:latin typeface="bs Thomas Sans 1 Light"/>
              </a:defRPr>
            </a:lvl4pPr>
            <a:lvl5pPr>
              <a:defRPr sz="1900">
                <a:latin typeface="bs Thomas Sans 1 Ligh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10" name="Titel 7"/>
          <p:cNvSpPr txBox="1"/>
          <p:nvPr userDrawn="1"/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200" b="0" i="0">
                <a:solidFill>
                  <a:srgbClr val="646464"/>
                </a:solidFill>
                <a:latin typeface="bs Thomas Sans 1"/>
                <a:ea typeface="bs Thomas Sans 1"/>
                <a:cs typeface="bs Thomas Sans 1"/>
              </a:defRPr>
            </a:lvl1pPr>
          </a:lstStyle>
          <a:p>
            <a:pPr>
              <a:defRPr/>
            </a:pPr>
            <a:r>
              <a:rPr lang="de-DE" sz="2000" b="1"/>
              <a:t>Fazit</a:t>
            </a:r>
            <a:endParaRPr/>
          </a:p>
        </p:txBody>
      </p:sp>
      <p:sp>
        <p:nvSpPr>
          <p:cNvPr id="9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43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 userDrawn="1"/>
        </p:nvSpPr>
        <p:spPr bwMode="auto">
          <a:xfrm>
            <a:off x="708842" y="4326477"/>
            <a:ext cx="5033759" cy="739510"/>
          </a:xfrm>
          <a:prstGeom prst="rect">
            <a:avLst/>
          </a:prstGeom>
        </p:spPr>
        <p:txBody>
          <a:bodyPr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 b="0" i="0" u="none" strike="noStrike" cap="none" spc="0">
                <a:ln>
                  <a:noFill/>
                </a:ln>
                <a:solidFill>
                  <a:srgbClr val="636363"/>
                </a:solidFill>
                <a:latin typeface="bs Thomas Sans 1 Light"/>
                <a:ea typeface="bs Thomas Sans 1 Light"/>
                <a:cs typeface="bs Thomas Sans 1 Light"/>
              </a:defRPr>
            </a:lvl1pPr>
            <a:lvl2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de-DE" b="1" i="0"/>
              <a:t>Vielen Dank für Ihre</a:t>
            </a:r>
            <a:endParaRPr/>
          </a:p>
          <a:p>
            <a:pPr>
              <a:defRPr/>
            </a:pPr>
            <a:r>
              <a:rPr lang="de-DE" b="1" i="0"/>
              <a:t>Aufmerksamkeit.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1475216"/>
            <a:ext cx="5714550" cy="1096534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bs Thomas Sans 1"/>
                <a:ea typeface="bs Thomas Sans 1"/>
              </a:defRPr>
            </a:lvl1pPr>
          </a:lstStyle>
          <a:p>
            <a:pPr>
              <a:defRPr/>
            </a:pPr>
            <a:r>
              <a:rPr lang="de-DE"/>
              <a:t>Thema der Einheit</a:t>
            </a:r>
            <a:br>
              <a:rPr lang="de-DE"/>
            </a:br>
            <a:r>
              <a:rPr lang="de-DE"/>
              <a:t>zweizeilig </a:t>
            </a:r>
            <a:br>
              <a:rPr lang="de-DE"/>
            </a:br>
            <a:r>
              <a:rPr lang="de-DE"/>
              <a:t>oder dreizeilig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5050" y="2758777"/>
            <a:ext cx="5714550" cy="439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de-DE">
                <a:solidFill>
                  <a:srgbClr val="626261"/>
                </a:solidFill>
                <a:latin typeface="bs Thomas Sans 1"/>
              </a:rPr>
              <a:t>Vorname Nachname des Referenten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5050" y="3111500"/>
            <a:ext cx="5715000" cy="3823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s Thomas Sans 1"/>
              </a:defRPr>
            </a:lvl1pPr>
          </a:lstStyle>
          <a:p>
            <a:pPr>
              <a:defRPr/>
            </a:pPr>
            <a:r>
              <a:rPr lang="de-DE">
                <a:solidFill>
                  <a:srgbClr val="626261"/>
                </a:solidFill>
                <a:latin typeface="bs Thomas Sans 1 Light"/>
              </a:rPr>
              <a:t>Funktion/Uni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Inhaltsseite 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 bwMode="auto">
          <a:xfrm>
            <a:off x="534988" y="1368000"/>
            <a:ext cx="5715000" cy="3240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400" b="0" i="0">
                <a:latin typeface="bs Thomas Sans 1"/>
                <a:ea typeface="bs Thomas Sans 1"/>
              </a:defRPr>
            </a:lvl1pPr>
            <a:lvl2pPr marL="7429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2pPr>
            <a:lvl3pPr marL="12001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3pPr>
            <a:lvl4pPr marL="16573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4pPr>
            <a:lvl5pPr marL="21145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007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A342917-3371-6D30-C9B1-04579F11B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F715-546D-D441-9800-0F9EA28C35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xmlns="" id="{A986C129-CD25-2741-660D-DD663899B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367200"/>
            <a:ext cx="5714550" cy="366161"/>
          </a:xfrm>
          <a:prstGeom prst="rect">
            <a:avLst/>
          </a:prstGeom>
          <a:noFill/>
        </p:spPr>
        <p:txBody>
          <a:bodyPr/>
          <a:lstStyle>
            <a:lvl1pPr>
              <a:defRPr sz="2000" b="1" i="0" baseline="0">
                <a:latin typeface="bs Thomas Sans 1" pitchFamily="2" charset="77"/>
              </a:defRPr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5FBFA361-62A3-6F0B-5577-0B1241B333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88" y="1368000"/>
            <a:ext cx="5715000" cy="3240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1600" baseline="0"/>
            </a:lvl1pPr>
          </a:lstStyle>
          <a:p>
            <a:pPr lvl="0"/>
            <a:r>
              <a:rPr lang="de-DE" dirty="0"/>
              <a:t>Inhaltspunkt 01</a:t>
            </a:r>
          </a:p>
          <a:p>
            <a:pPr lvl="0"/>
            <a:r>
              <a:rPr lang="de-DE" dirty="0"/>
              <a:t>Inhaltspunkt 02</a:t>
            </a:r>
          </a:p>
          <a:p>
            <a:pPr lvl="0"/>
            <a:r>
              <a:rPr lang="de-DE" dirty="0"/>
              <a:t>Inhaltspunkt 03</a:t>
            </a:r>
          </a:p>
          <a:p>
            <a:pPr lvl="0"/>
            <a:r>
              <a:rPr lang="de-DE" dirty="0"/>
              <a:t>Inhaltspunkt 04</a:t>
            </a:r>
          </a:p>
        </p:txBody>
      </p:sp>
      <p:sp>
        <p:nvSpPr>
          <p:cNvPr id="9" name="Medienplatzhalter 13">
            <a:extLst>
              <a:ext uri="{FF2B5EF4-FFF2-40B4-BE49-F238E27FC236}">
                <a16:creationId xmlns:a16="http://schemas.microsoft.com/office/drawing/2014/main" xmlns="" id="{D0962274-7743-AD11-0435-1CBC8B7B858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2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1475216"/>
            <a:ext cx="5714550" cy="1096534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bs Thomas Sans 1"/>
                <a:ea typeface="bs Thomas Sans 1"/>
              </a:defRPr>
            </a:lvl1pPr>
          </a:lstStyle>
          <a:p>
            <a:pPr>
              <a:defRPr/>
            </a:pPr>
            <a:r>
              <a:rPr lang="de-DE"/>
              <a:t>Thema der Einheit</a:t>
            </a:r>
            <a:br>
              <a:rPr lang="de-DE"/>
            </a:br>
            <a:r>
              <a:rPr lang="de-DE"/>
              <a:t>zweizeilig </a:t>
            </a:r>
            <a:br>
              <a:rPr lang="de-DE"/>
            </a:br>
            <a:r>
              <a:rPr lang="de-DE"/>
              <a:t>oder dreizeilig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5050" y="2758777"/>
            <a:ext cx="5714550" cy="439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de-DE">
                <a:solidFill>
                  <a:srgbClr val="626261"/>
                </a:solidFill>
                <a:latin typeface="bs Thomas Sans 1"/>
              </a:rPr>
              <a:t>Vorname Nachname des Referenten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5050" y="3111500"/>
            <a:ext cx="5715000" cy="3823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bs Thomas Sans 1"/>
              </a:defRPr>
            </a:lvl1pPr>
          </a:lstStyle>
          <a:p>
            <a:pPr>
              <a:defRPr/>
            </a:pPr>
            <a:r>
              <a:rPr lang="de-DE">
                <a:solidFill>
                  <a:srgbClr val="626261"/>
                </a:solidFill>
                <a:latin typeface="bs Thomas Sans 1 Light"/>
              </a:rPr>
              <a:t>Funktion/Uni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865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seite 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4988" y="4865687"/>
            <a:ext cx="5622937" cy="2746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>
              <a:defRPr/>
            </a:pPr>
            <a:r>
              <a:rPr lang="de-DE"/>
              <a:t>1. Inhaltspunkt 01</a:t>
            </a:r>
            <a:endParaRPr/>
          </a:p>
        </p:txBody>
      </p:sp>
      <p:sp>
        <p:nvSpPr>
          <p:cNvPr id="7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5050" y="367200"/>
            <a:ext cx="5714550" cy="624468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Überschrift Inhalt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 bwMode="auto">
          <a:xfrm>
            <a:off x="534988" y="1368000"/>
            <a:ext cx="5715000" cy="3240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400" b="0" i="0">
                <a:latin typeface="bs Thomas Sans 1"/>
                <a:ea typeface="bs Thomas Sans 1"/>
              </a:defRPr>
            </a:lvl1pPr>
            <a:lvl2pPr marL="7429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2pPr>
            <a:lvl3pPr marL="12001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3pPr>
            <a:lvl4pPr marL="16573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4pPr>
            <a:lvl5pPr marL="2114550" indent="-285750">
              <a:buFont typeface="Symbol"/>
              <a:buChar char="-"/>
              <a:defRPr sz="1400" b="0" i="0">
                <a:latin typeface="bs Thomas Sans 1"/>
                <a:ea typeface="bs Thomas Sans 1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092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A342917-3371-6D30-C9B1-04579F11B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F715-546D-D441-9800-0F9EA28C35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xmlns="" id="{A986C129-CD25-2741-660D-DD663899B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367200"/>
            <a:ext cx="5714550" cy="366161"/>
          </a:xfrm>
          <a:prstGeom prst="rect">
            <a:avLst/>
          </a:prstGeom>
          <a:noFill/>
        </p:spPr>
        <p:txBody>
          <a:bodyPr/>
          <a:lstStyle>
            <a:lvl1pPr>
              <a:defRPr sz="2000" b="1" i="0" baseline="0">
                <a:latin typeface="bs Thomas Sans 1" pitchFamily="2" charset="77"/>
              </a:defRPr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5FBFA361-62A3-6F0B-5577-0B1241B333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88" y="1368000"/>
            <a:ext cx="5715000" cy="3240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1600" baseline="0"/>
            </a:lvl1pPr>
          </a:lstStyle>
          <a:p>
            <a:pPr lvl="0"/>
            <a:r>
              <a:rPr lang="de-DE" dirty="0"/>
              <a:t>Inhaltspunkt 01</a:t>
            </a:r>
          </a:p>
          <a:p>
            <a:pPr lvl="0"/>
            <a:r>
              <a:rPr lang="de-DE" dirty="0"/>
              <a:t>Inhaltspunkt 02</a:t>
            </a:r>
          </a:p>
          <a:p>
            <a:pPr lvl="0"/>
            <a:r>
              <a:rPr lang="de-DE" dirty="0"/>
              <a:t>Inhaltspunkt 03</a:t>
            </a:r>
          </a:p>
          <a:p>
            <a:pPr lvl="0"/>
            <a:r>
              <a:rPr lang="de-DE" dirty="0"/>
              <a:t>Inhaltspunkt 04</a:t>
            </a:r>
          </a:p>
        </p:txBody>
      </p:sp>
      <p:sp>
        <p:nvSpPr>
          <p:cNvPr id="9" name="Medienplatzhalter 13">
            <a:extLst>
              <a:ext uri="{FF2B5EF4-FFF2-40B4-BE49-F238E27FC236}">
                <a16:creationId xmlns:a16="http://schemas.microsoft.com/office/drawing/2014/main" xmlns="" id="{D0962274-7743-AD11-0435-1CBC8B7B858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96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Glieder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sp>
        <p:nvSpPr>
          <p:cNvPr id="15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536400" y="367200"/>
            <a:ext cx="5714550" cy="366161"/>
          </a:xfrm>
          <a:prstGeom prst="rect">
            <a:avLst/>
          </a:prstGeom>
          <a:noFill/>
        </p:spPr>
        <p:txBody>
          <a:bodyPr/>
          <a:lstStyle>
            <a:lvl1pPr>
              <a:defRPr sz="2000" b="1" i="0">
                <a:latin typeface="bs Thomas Sans 1"/>
              </a:defRPr>
            </a:lvl1pPr>
          </a:lstStyle>
          <a:p>
            <a:pPr>
              <a:defRPr/>
            </a:pPr>
            <a:r>
              <a:rPr lang="de-DE"/>
              <a:t>Gliederung</a:t>
            </a:r>
            <a:endParaRPr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34988" y="1368000"/>
            <a:ext cx="5715000" cy="3240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1600"/>
            </a:lvl1pPr>
          </a:lstStyle>
          <a:p>
            <a:pPr lvl="0">
              <a:defRPr/>
            </a:pPr>
            <a:r>
              <a:rPr lang="de-DE"/>
              <a:t>Inhaltspunkt 01</a:t>
            </a:r>
            <a:endParaRPr/>
          </a:p>
          <a:p>
            <a:pPr lvl="0">
              <a:defRPr/>
            </a:pPr>
            <a:r>
              <a:rPr lang="de-DE"/>
              <a:t>Inhaltspunkt 02</a:t>
            </a:r>
            <a:endParaRPr/>
          </a:p>
          <a:p>
            <a:pPr lvl="0">
              <a:defRPr/>
            </a:pPr>
            <a:r>
              <a:rPr lang="de-DE"/>
              <a:t>Inhaltspunkt 03</a:t>
            </a:r>
            <a:endParaRPr/>
          </a:p>
          <a:p>
            <a:pPr lvl="0">
              <a:defRPr/>
            </a:pPr>
            <a:r>
              <a:rPr lang="de-DE"/>
              <a:t>Inhaltspunkt 04</a:t>
            </a:r>
            <a:endParaRPr/>
          </a:p>
        </p:txBody>
      </p:sp>
      <p:sp>
        <p:nvSpPr>
          <p:cNvPr id="9" name="Medienplatzhalter 13"/>
          <p:cNvSpPr>
            <a:spLocks noGrp="1"/>
          </p:cNvSpPr>
          <p:nvPr>
            <p:ph type="media" sz="quarter" idx="13"/>
          </p:nvPr>
        </p:nvSpPr>
        <p:spPr bwMode="auto">
          <a:xfrm>
            <a:off x="6862138" y="2411863"/>
            <a:ext cx="2101850" cy="1317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 bwMode="auto">
          <a:xfrm>
            <a:off x="1169126" y="1143000"/>
            <a:ext cx="914400" cy="914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bs Thomas Sans 1"/>
              <a:ea typeface="Calibri"/>
              <a:cs typeface="Calibri"/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 bwMode="auto">
          <a:xfrm>
            <a:off x="497607" y="4271559"/>
            <a:ext cx="4276867" cy="7511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 i="0">
                <a:solidFill>
                  <a:schemeClr val="tx1">
                    <a:tint val="75000"/>
                  </a:schemeClr>
                </a:solidFill>
                <a:latin typeface="bs Thomas Sans 1 Semibold"/>
                <a:ea typeface="bs Thomas Sans 1 Semibold"/>
                <a:cs typeface="bs Thomas Sans 1 Semibold"/>
              </a:defRPr>
            </a:lvl1pPr>
          </a:lstStyle>
          <a:p>
            <a:pPr>
              <a:defRPr/>
            </a:pPr>
            <a:r>
              <a:rPr lang="de-DE"/>
              <a:t>Referent, Vortragstitel, Ort, Datum</a:t>
            </a:r>
          </a:p>
        </p:txBody>
      </p:sp>
      <p:pic>
        <p:nvPicPr>
          <p:cNvPr id="6" name="Grafik 5" descr="Ein Bild, das Text enthält.&#10;&#10;Automatisch generierte Beschreibu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184365" y="139450"/>
            <a:ext cx="2957209" cy="902415"/>
          </a:xfrm>
          <a:prstGeom prst="rect">
            <a:avLst/>
          </a:prstGeom>
        </p:spPr>
      </p:pic>
      <p:pic>
        <p:nvPicPr>
          <p:cNvPr id="5" name="Grafik 4" descr="Ein Bild, das Text, Flugzeug enthält.&#10;&#10;Automatisch generierte Beschreibung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76" y="3706"/>
            <a:ext cx="9140898" cy="5142515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 bwMode="auto">
          <a:xfrm>
            <a:off x="2032000" y="4565650"/>
            <a:ext cx="914400" cy="914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de-DE" sz="1800" b="0" i="0" u="none" strike="noStrike" cap="none" spc="0">
              <a:ln>
                <a:noFill/>
              </a:ln>
              <a:solidFill>
                <a:srgbClr val="000000"/>
              </a:solidFill>
              <a:latin typeface="bs Thomas Sans 1"/>
              <a:ea typeface="Calibri"/>
              <a:cs typeface="Calibri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6150855" y="31215"/>
            <a:ext cx="3149023" cy="96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marL="783771" marR="0" indent="-326571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2pPr>
      <a:lvl3pPr marL="1219200" marR="0" indent="-304800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3pPr>
      <a:lvl4pPr marL="1737360" marR="0" indent="-365760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4pPr>
      <a:lvl5pPr marL="2194560" marR="0" indent="-365760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5pPr>
      <a:lvl6pPr marL="2651760" marR="0" indent="-365760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6pPr>
      <a:lvl7pPr marL="3108960" marR="0" indent="-365760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7pPr>
      <a:lvl8pPr marL="3566159" marR="0" indent="-365759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8pPr>
      <a:lvl9pPr marL="4023359" marR="0" indent="-365759" algn="l" defTabSz="4572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Rechteck, weiß, Reihe enthält.&#10;&#10;Automatisch generierte Beschreibung">
            <a:extLst>
              <a:ext uri="{FF2B5EF4-FFF2-40B4-BE49-F238E27FC236}">
                <a16:creationId xmlns:a16="http://schemas.microsoft.com/office/drawing/2014/main" xmlns="" id="{584596B2-C13A-E775-5A1B-BF1E97EAD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768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56812" y="4865076"/>
            <a:ext cx="787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999999"/>
                </a:solidFill>
                <a:latin typeface="bs Thomas Sans 1"/>
                <a:ea typeface="bs Thomas Sans 1"/>
                <a:cs typeface="bs Thomas Sans 1"/>
              </a:defRPr>
            </a:lvl1pPr>
          </a:lstStyle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6150855" y="31215"/>
            <a:ext cx="3149023" cy="96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63" r:id="rId3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0" i="0">
          <a:solidFill>
            <a:srgbClr val="646464"/>
          </a:solidFill>
          <a:latin typeface="bs Thomas Sans 1"/>
          <a:ea typeface="bs Thomas Sans 1"/>
          <a:cs typeface="bs Thomas Sans 1"/>
        </a:defRPr>
      </a:lvl1pPr>
    </p:titleStyle>
    <p:bodyStyle>
      <a:lvl1pPr marL="0" indent="0" algn="l" defTabSz="914400">
        <a:lnSpc>
          <a:spcPct val="100000"/>
        </a:lnSpc>
        <a:spcBef>
          <a:spcPts val="1000"/>
        </a:spcBef>
        <a:buFontTx/>
        <a:buNone/>
        <a:defRPr sz="2200">
          <a:solidFill>
            <a:srgbClr val="636363"/>
          </a:solidFill>
          <a:latin typeface="bs Thomas Sans 1"/>
          <a:ea typeface="bs Thomas Sans 1"/>
          <a:cs typeface="bs Thomas Sans 1"/>
        </a:defRPr>
      </a:lvl1pPr>
      <a:lvl2pPr marL="457200" indent="0" algn="l" defTabSz="914400">
        <a:lnSpc>
          <a:spcPct val="100000"/>
        </a:lnSpc>
        <a:spcBef>
          <a:spcPts val="500"/>
        </a:spcBef>
        <a:buFontTx/>
        <a:buNone/>
        <a:defRPr sz="2200">
          <a:solidFill>
            <a:srgbClr val="636363"/>
          </a:solidFill>
          <a:latin typeface="bs Thomas Sans 1"/>
          <a:ea typeface="bs Thomas Sans 1"/>
          <a:cs typeface="bs Thomas Sans 1"/>
        </a:defRPr>
      </a:lvl2pPr>
      <a:lvl3pPr marL="9144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3pPr>
      <a:lvl4pPr marL="13716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4pPr>
      <a:lvl5pPr marL="18288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56812" y="4865076"/>
            <a:ext cx="787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999999"/>
                </a:solidFill>
                <a:latin typeface="bs Thomas Sans 1"/>
                <a:ea typeface="bs Thomas Sans 1"/>
                <a:cs typeface="bs Thomas Sans 1"/>
              </a:defRPr>
            </a:lvl1pPr>
          </a:lstStyle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5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0" i="0">
          <a:solidFill>
            <a:srgbClr val="646464"/>
          </a:solidFill>
          <a:latin typeface="bs Thomas Sans 1"/>
          <a:ea typeface="bs Thomas Sans 1"/>
          <a:cs typeface="bs Thomas Sans 1"/>
        </a:defRPr>
      </a:lvl1pPr>
    </p:titleStyle>
    <p:bodyStyle>
      <a:lvl1pPr marL="0" indent="0" algn="l" defTabSz="914400">
        <a:lnSpc>
          <a:spcPct val="100000"/>
        </a:lnSpc>
        <a:spcBef>
          <a:spcPts val="1000"/>
        </a:spcBef>
        <a:buFontTx/>
        <a:buNone/>
        <a:defRPr sz="2200">
          <a:solidFill>
            <a:srgbClr val="636363"/>
          </a:solidFill>
          <a:latin typeface="bs Thomas Sans 1"/>
          <a:ea typeface="bs Thomas Sans 1"/>
          <a:cs typeface="bs Thomas Sans 1"/>
        </a:defRPr>
      </a:lvl1pPr>
      <a:lvl2pPr marL="457200" indent="0" algn="l" defTabSz="914400">
        <a:lnSpc>
          <a:spcPct val="100000"/>
        </a:lnSpc>
        <a:spcBef>
          <a:spcPts val="500"/>
        </a:spcBef>
        <a:buFontTx/>
        <a:buNone/>
        <a:defRPr sz="2200">
          <a:solidFill>
            <a:srgbClr val="636363"/>
          </a:solidFill>
          <a:latin typeface="bs Thomas Sans 1"/>
          <a:ea typeface="bs Thomas Sans 1"/>
          <a:cs typeface="bs Thomas Sans 1"/>
        </a:defRPr>
      </a:lvl2pPr>
      <a:lvl3pPr marL="9144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3pPr>
      <a:lvl4pPr marL="13716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4pPr>
      <a:lvl5pPr marL="18288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56812" y="4865076"/>
            <a:ext cx="787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999999"/>
                </a:solidFill>
                <a:latin typeface="bs Thomas Sans 1"/>
                <a:ea typeface="bs Thomas Sans 1"/>
                <a:cs typeface="bs Thomas Sans 1"/>
              </a:defRPr>
            </a:lvl1pPr>
          </a:lstStyle>
          <a:p>
            <a:pPr>
              <a:defRPr/>
            </a:pPr>
            <a:fld id="{82C7F715-546D-D441-9800-0F9EA28C35B5}" type="slidenum">
              <a:rPr lang="de-DE"/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6150855" y="31215"/>
            <a:ext cx="3149023" cy="967200"/>
          </a:xfrm>
          <a:prstGeom prst="rect">
            <a:avLst/>
          </a:prstGeom>
        </p:spPr>
      </p:pic>
      <p:pic>
        <p:nvPicPr>
          <p:cNvPr id="3" name="Grafik 2" descr="Ein Bild, das Screenshot, Text, Rechteck, Design enthält.&#10;&#10;Automatisch generierte Beschreibung">
            <a:extLst>
              <a:ext uri="{FF2B5EF4-FFF2-40B4-BE49-F238E27FC236}">
                <a16:creationId xmlns:a16="http://schemas.microsoft.com/office/drawing/2014/main" xmlns="" id="{32E2272C-B61B-92AF-F03C-5F330CBE40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1178724"/>
            <a:ext cx="9715500" cy="41115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CA750EF-7FF7-589A-B7AC-AA423011A612}"/>
              </a:ext>
            </a:extLst>
          </p:cNvPr>
          <p:cNvSpPr txBox="1"/>
          <p:nvPr userDrawn="1"/>
        </p:nvSpPr>
        <p:spPr>
          <a:xfrm>
            <a:off x="7207046" y="1320258"/>
            <a:ext cx="182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" b="1" i="0" dirty="0">
                <a:solidFill>
                  <a:srgbClr val="636363"/>
                </a:solidFill>
                <a:latin typeface="bs Thomas Sans 1" pitchFamily="2" charset="77"/>
                <a:ea typeface="bs Thomas Sans 1" pitchFamily="2" charset="77"/>
              </a:rPr>
              <a:t>Martina Mehren</a:t>
            </a:r>
          </a:p>
          <a:p>
            <a:pPr algn="r"/>
            <a:r>
              <a:rPr lang="de-DE" sz="600" b="0" i="0" dirty="0">
                <a:solidFill>
                  <a:srgbClr val="636363"/>
                </a:solidFill>
                <a:latin typeface="bs Thomas Sans 1" pitchFamily="2" charset="77"/>
                <a:ea typeface="bs Thomas Sans 1" pitchFamily="2" charset="77"/>
              </a:rPr>
              <a:t/>
            </a:r>
            <a:br>
              <a:rPr lang="de-DE" sz="600" b="0" i="0" dirty="0">
                <a:solidFill>
                  <a:srgbClr val="636363"/>
                </a:solidFill>
                <a:latin typeface="bs Thomas Sans 1" pitchFamily="2" charset="77"/>
                <a:ea typeface="bs Thomas Sans 1" pitchFamily="2" charset="77"/>
              </a:rPr>
            </a:br>
            <a:r>
              <a:rPr lang="de-DE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s Thomas Sans 1" pitchFamily="2" charset="77"/>
                <a:ea typeface="bs Thomas Sans 1" pitchFamily="2" charset="77"/>
              </a:rPr>
              <a:t>Zentrum für schulpraktische </a:t>
            </a:r>
            <a:br>
              <a:rPr lang="de-DE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s Thomas Sans 1" pitchFamily="2" charset="77"/>
                <a:ea typeface="bs Thomas Sans 1" pitchFamily="2" charset="77"/>
              </a:rPr>
            </a:br>
            <a:r>
              <a:rPr lang="de-DE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s Thomas Sans 1" pitchFamily="2" charset="77"/>
                <a:ea typeface="bs Thomas Sans 1" pitchFamily="2" charset="77"/>
              </a:rPr>
              <a:t>Lehrerausbildung Essen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0" i="0">
          <a:solidFill>
            <a:srgbClr val="646464"/>
          </a:solidFill>
          <a:latin typeface="bs Thomas Sans 1"/>
          <a:ea typeface="bs Thomas Sans 1"/>
          <a:cs typeface="bs Thomas Sans 1"/>
        </a:defRPr>
      </a:lvl1pPr>
    </p:titleStyle>
    <p:bodyStyle>
      <a:lvl1pPr marL="0" indent="0" algn="l" defTabSz="914400">
        <a:lnSpc>
          <a:spcPct val="100000"/>
        </a:lnSpc>
        <a:spcBef>
          <a:spcPts val="1000"/>
        </a:spcBef>
        <a:buFontTx/>
        <a:buNone/>
        <a:defRPr sz="2200">
          <a:solidFill>
            <a:srgbClr val="636363"/>
          </a:solidFill>
          <a:latin typeface="bs Thomas Sans 1"/>
          <a:ea typeface="bs Thomas Sans 1"/>
          <a:cs typeface="bs Thomas Sans 1"/>
        </a:defRPr>
      </a:lvl1pPr>
      <a:lvl2pPr marL="457200" indent="0" algn="l" defTabSz="914400">
        <a:lnSpc>
          <a:spcPct val="100000"/>
        </a:lnSpc>
        <a:spcBef>
          <a:spcPts val="500"/>
        </a:spcBef>
        <a:buFontTx/>
        <a:buNone/>
        <a:defRPr sz="2200">
          <a:solidFill>
            <a:srgbClr val="636363"/>
          </a:solidFill>
          <a:latin typeface="bs Thomas Sans 1"/>
          <a:ea typeface="bs Thomas Sans 1"/>
          <a:cs typeface="bs Thomas Sans 1"/>
        </a:defRPr>
      </a:lvl2pPr>
      <a:lvl3pPr marL="9144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3pPr>
      <a:lvl4pPr marL="13716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4pPr>
      <a:lvl5pPr marL="1828800" indent="0" algn="l" defTabSz="914400">
        <a:lnSpc>
          <a:spcPct val="100000"/>
        </a:lnSpc>
        <a:spcBef>
          <a:spcPts val="500"/>
        </a:spcBef>
        <a:buFontTx/>
        <a:buNone/>
        <a:defRPr sz="1800">
          <a:solidFill>
            <a:srgbClr val="636363"/>
          </a:solidFill>
          <a:latin typeface="bs Thomas Sans 1"/>
          <a:ea typeface="bs Thomas Sans 1"/>
          <a:cs typeface="bs Thomas Sans 1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, Text, Rechteck enthält.&#10;&#10;Automatisch generierte Beschreibung">
            <a:extLst>
              <a:ext uri="{FF2B5EF4-FFF2-40B4-BE49-F238E27FC236}">
                <a16:creationId xmlns:a16="http://schemas.microsoft.com/office/drawing/2014/main" xmlns="" id="{C7866BAA-BEFD-FF3B-BB21-C57633BF89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" y="1164060"/>
            <a:ext cx="9144000" cy="397944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F00AC6CC-B568-C50F-1FD4-1F80E36D2945}"/>
              </a:ext>
            </a:extLst>
          </p:cNvPr>
          <p:cNvGrpSpPr/>
          <p:nvPr userDrawn="1"/>
        </p:nvGrpSpPr>
        <p:grpSpPr>
          <a:xfrm>
            <a:off x="470561" y="3569987"/>
            <a:ext cx="1576801" cy="1450390"/>
            <a:chOff x="506245" y="3568046"/>
            <a:chExt cx="1576801" cy="1450390"/>
          </a:xfrm>
        </p:grpSpPr>
        <p:pic>
          <p:nvPicPr>
            <p:cNvPr id="9" name="Grafik 8" descr="Ein Bild, das rot enthält.&#10;&#10;Automatisch generierte Beschreibung">
              <a:extLst>
                <a:ext uri="{FF2B5EF4-FFF2-40B4-BE49-F238E27FC236}">
                  <a16:creationId xmlns:a16="http://schemas.microsoft.com/office/drawing/2014/main" xmlns="" id="{7CD0658E-9ACB-3C0D-9121-62AB1DA71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45" y="3568046"/>
              <a:ext cx="1576801" cy="1450390"/>
            </a:xfrm>
            <a:prstGeom prst="rect">
              <a:avLst/>
            </a:prstGeom>
          </p:spPr>
        </p:pic>
        <p:sp>
          <p:nvSpPr>
            <p:cNvPr id="10" name="Titel 6">
              <a:extLst>
                <a:ext uri="{FF2B5EF4-FFF2-40B4-BE49-F238E27FC236}">
                  <a16:creationId xmlns:a16="http://schemas.microsoft.com/office/drawing/2014/main" xmlns="" id="{F37F7922-1408-19A3-A313-36EFAAF2F7D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2520" y="3831969"/>
              <a:ext cx="1547812" cy="89241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b="0" i="0" kern="1200" baseline="0">
                  <a:solidFill>
                    <a:srgbClr val="646464"/>
                  </a:solidFill>
                  <a:latin typeface="bs Thomas Sans 1" pitchFamily="2" charset="77"/>
                  <a:ea typeface="bs Thomas Sans 1" charset="0"/>
                  <a:cs typeface="bs Thomas Sans 1" charset="0"/>
                </a:defRPr>
              </a:lvl1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Lob, Kritik, Wünsche ...? </a:t>
              </a:r>
            </a:p>
            <a:p>
              <a:pPr algn="ctr"/>
              <a:endParaRPr lang="de-DE" sz="300" dirty="0">
                <a:solidFill>
                  <a:schemeClr val="bg1"/>
                </a:solidFill>
              </a:endParaRPr>
            </a:p>
            <a:p>
              <a:pPr algn="ctr"/>
              <a:r>
                <a:rPr lang="de-DE" sz="1000" dirty="0">
                  <a:solidFill>
                    <a:schemeClr val="bg1"/>
                  </a:solidFill>
                </a:rPr>
                <a:t>Das Herausgeberteam freut sich über Ihr Feedback. 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F484C504-BEA9-B8D6-97E6-0ECFCB40EA0C}"/>
              </a:ext>
            </a:extLst>
          </p:cNvPr>
          <p:cNvSpPr txBox="1"/>
          <p:nvPr userDrawn="1"/>
        </p:nvSpPr>
        <p:spPr>
          <a:xfrm>
            <a:off x="396390" y="2304546"/>
            <a:ext cx="3413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3013" algn="l"/>
              </a:tabLst>
            </a:pPr>
            <a:r>
              <a:rPr lang="de-DE" sz="1100" b="1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Autor der Sitzung	</a:t>
            </a:r>
          </a:p>
          <a:p>
            <a:pPr>
              <a:tabLst>
                <a:tab pos="2513013" algn="l"/>
              </a:tabLst>
            </a:pPr>
            <a:endParaRPr lang="de-DE" sz="1100" b="1" dirty="0">
              <a:solidFill>
                <a:schemeClr val="bg1"/>
              </a:solidFill>
              <a:latin typeface="bs Thomas Sans 1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3013" algn="l"/>
              </a:tabLst>
              <a:defRPr/>
            </a:pPr>
            <a:r>
              <a:rPr lang="de-DE" sz="1100" b="1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Martina Mehren</a:t>
            </a:r>
          </a:p>
          <a:p>
            <a:r>
              <a:rPr lang="de-DE" sz="1100" dirty="0">
                <a:solidFill>
                  <a:schemeClr val="bg1"/>
                </a:solidFill>
                <a:latin typeface="bs Thomas Sans 1" pitchFamily="2" charset="77"/>
                <a:ea typeface="bs Thomas Sans 1" pitchFamily="2" charset="77"/>
              </a:rPr>
              <a:t>Zentrum für schulpraktische </a:t>
            </a:r>
            <a:br>
              <a:rPr lang="de-DE" sz="1100" dirty="0">
                <a:solidFill>
                  <a:schemeClr val="bg1"/>
                </a:solidFill>
                <a:latin typeface="bs Thomas Sans 1" pitchFamily="2" charset="77"/>
                <a:ea typeface="bs Thomas Sans 1" pitchFamily="2" charset="77"/>
              </a:rPr>
            </a:br>
            <a:r>
              <a:rPr lang="de-DE" sz="1100" dirty="0">
                <a:solidFill>
                  <a:schemeClr val="bg1"/>
                </a:solidFill>
                <a:latin typeface="bs Thomas Sans 1" pitchFamily="2" charset="77"/>
                <a:ea typeface="bs Thomas Sans 1" pitchFamily="2" charset="77"/>
              </a:rPr>
              <a:t>Lehrerausbildung Essen</a:t>
            </a:r>
            <a:r>
              <a:rPr lang="de-DE" sz="1100" dirty="0">
                <a:solidFill>
                  <a:schemeClr val="bg1"/>
                </a:solidFill>
                <a:latin typeface="bs Thomas Sans 1" pitchFamily="2" charset="77"/>
                <a:ea typeface="bs Thomas Sans 1" pitchFamily="2" charset="77"/>
                <a:cs typeface="Calibri" panose="020F0502020204030204" pitchFamily="34" charset="0"/>
              </a:rPr>
              <a:t>	</a:t>
            </a:r>
          </a:p>
          <a:p>
            <a:r>
              <a:rPr lang="de-DE" sz="1100" dirty="0">
                <a:solidFill>
                  <a:schemeClr val="bg1"/>
                </a:solidFill>
                <a:latin typeface="bs Thomas Sans 1" pitchFamily="2" charset="77"/>
                <a:ea typeface="bs Thomas Sans 1" pitchFamily="2" charset="77"/>
              </a:rPr>
              <a:t>martina.mehren@googlemail.com </a:t>
            </a: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AC4F7439-7C9B-EF71-FE34-06F3A30D02DE}"/>
              </a:ext>
            </a:extLst>
          </p:cNvPr>
          <p:cNvSpPr txBox="1">
            <a:spLocks/>
          </p:cNvSpPr>
          <p:nvPr userDrawn="1"/>
        </p:nvSpPr>
        <p:spPr>
          <a:xfrm>
            <a:off x="396390" y="1340903"/>
            <a:ext cx="5714550" cy="967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rgbClr val="646464"/>
                </a:solidFill>
                <a:latin typeface="bs Thomas Sans 1" pitchFamily="2" charset="77"/>
                <a:ea typeface="bs Thomas Sans 1" charset="0"/>
                <a:cs typeface="bs Thomas Sans 1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</a:rPr>
              <a:t>Vielen Dank für Ihre Aufmerksamkeit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CC5A3160-27B9-7C68-820E-9F95BFCC2AB0}"/>
              </a:ext>
            </a:extLst>
          </p:cNvPr>
          <p:cNvSpPr txBox="1"/>
          <p:nvPr userDrawn="1"/>
        </p:nvSpPr>
        <p:spPr>
          <a:xfrm>
            <a:off x="3401308" y="2308103"/>
            <a:ext cx="379699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3013" algn="l"/>
              </a:tabLst>
            </a:pPr>
            <a:r>
              <a:rPr lang="de-DE" sz="1100" b="1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Herausgeberteam der Reihe  	</a:t>
            </a:r>
          </a:p>
          <a:p>
            <a:pPr>
              <a:tabLst>
                <a:tab pos="2513013" algn="l"/>
              </a:tabLst>
            </a:pPr>
            <a:r>
              <a:rPr lang="de-DE" sz="1100" b="1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„15 Minuten Geographie“</a:t>
            </a:r>
          </a:p>
          <a:p>
            <a:pPr>
              <a:tabLst>
                <a:tab pos="2513013" algn="l"/>
              </a:tabLst>
            </a:pPr>
            <a:endParaRPr lang="de-DE" sz="1100" b="1" dirty="0">
              <a:solidFill>
                <a:schemeClr val="bg1"/>
              </a:solidFill>
              <a:latin typeface="bs Thomas Sans 1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3013" algn="l"/>
              </a:tabLst>
              <a:defRPr/>
            </a:pPr>
            <a:r>
              <a:rPr lang="de-DE" sz="1100" b="1" dirty="0" err="1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StD</a:t>
            </a:r>
            <a:r>
              <a:rPr lang="de-DE" sz="1100" b="1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 i. K. Erik </a:t>
            </a:r>
            <a:r>
              <a:rPr lang="de-DE" sz="1100" b="1" dirty="0" err="1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Elvenich</a:t>
            </a:r>
            <a:endParaRPr lang="de-DE" sz="1100" b="1" dirty="0">
              <a:solidFill>
                <a:schemeClr val="bg1"/>
              </a:solidFill>
              <a:latin typeface="bs Thomas Sans 1"/>
              <a:cs typeface="Calibri" panose="020F0502020204030204" pitchFamily="34" charset="0"/>
            </a:endParaRPr>
          </a:p>
          <a:p>
            <a:pPr>
              <a:tabLst>
                <a:tab pos="2513013" algn="l"/>
              </a:tabLst>
            </a:pPr>
            <a:r>
              <a:rPr lang="de-DE" sz="1100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Zentrum für schulpraktische </a:t>
            </a:r>
            <a:br>
              <a:rPr lang="de-DE" sz="1100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Lehrerausbildung Bonn</a:t>
            </a:r>
          </a:p>
          <a:p>
            <a:pPr>
              <a:tabLst>
                <a:tab pos="2513013" algn="l"/>
              </a:tabLst>
            </a:pPr>
            <a:r>
              <a:rPr lang="de-DE" sz="1100" dirty="0" err="1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erik.elvenich@zfsl-bonn.nrw.schule</a:t>
            </a:r>
            <a:r>
              <a:rPr lang="de-DE" sz="1100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 </a:t>
            </a:r>
          </a:p>
          <a:p>
            <a:pPr>
              <a:tabLst>
                <a:tab pos="2513013" algn="l"/>
              </a:tabLst>
            </a:pPr>
            <a:r>
              <a:rPr lang="de-DE" sz="1100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		</a:t>
            </a:r>
          </a:p>
          <a:p>
            <a:pPr>
              <a:tabLst>
                <a:tab pos="2513013" algn="l"/>
              </a:tabLst>
            </a:pPr>
            <a:r>
              <a:rPr lang="de-DE" sz="1100" b="1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Prof. Dr. Rainer Mehren </a:t>
            </a:r>
          </a:p>
          <a:p>
            <a:pPr>
              <a:tabLst>
                <a:tab pos="2513013" algn="l"/>
              </a:tabLst>
            </a:pPr>
            <a:r>
              <a:rPr lang="de-DE" sz="1100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Universität Münster</a:t>
            </a:r>
          </a:p>
          <a:p>
            <a:pPr>
              <a:tabLst>
                <a:tab pos="2513013" algn="l"/>
              </a:tabLst>
            </a:pPr>
            <a:r>
              <a:rPr lang="de-DE" sz="1100" dirty="0" err="1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rainer.mehren@uni-muenster.de</a:t>
            </a:r>
            <a:endParaRPr lang="de-DE" sz="1100" dirty="0">
              <a:solidFill>
                <a:schemeClr val="bg1"/>
              </a:solidFill>
              <a:latin typeface="bs Thomas Sans 1"/>
              <a:cs typeface="Calibri" panose="020F0502020204030204" pitchFamily="34" charset="0"/>
            </a:endParaRPr>
          </a:p>
          <a:p>
            <a:pPr>
              <a:tabLst>
                <a:tab pos="2513013" algn="l"/>
              </a:tabLst>
            </a:pPr>
            <a:endParaRPr lang="de-DE" sz="1200" dirty="0">
              <a:solidFill>
                <a:schemeClr val="bg1"/>
              </a:solidFill>
              <a:latin typeface="bs Thomas Sans 1"/>
              <a:cs typeface="Calibri" panose="020F0502020204030204" pitchFamily="34" charset="0"/>
            </a:endParaRPr>
          </a:p>
          <a:p>
            <a:pPr>
              <a:tabLst>
                <a:tab pos="2782888" algn="l"/>
              </a:tabLst>
            </a:pPr>
            <a:r>
              <a:rPr lang="de-DE" sz="1200" dirty="0">
                <a:solidFill>
                  <a:srgbClr val="646464"/>
                </a:solidFill>
                <a:latin typeface="bs Thomas Sans 1"/>
                <a:cs typeface="Calibri" panose="020F0502020204030204" pitchFamily="34" charset="0"/>
              </a:rPr>
              <a:t>	</a:t>
            </a:r>
          </a:p>
          <a:p>
            <a:pPr>
              <a:tabLst>
                <a:tab pos="2782888" algn="l"/>
              </a:tabLst>
            </a:pPr>
            <a:r>
              <a:rPr lang="de-DE" sz="1200" dirty="0">
                <a:solidFill>
                  <a:srgbClr val="646464"/>
                </a:solidFill>
                <a:latin typeface="bs Thomas Sans 1"/>
                <a:cs typeface="Calibri" panose="020F0502020204030204" pitchFamily="34" charset="0"/>
              </a:rPr>
              <a:t>	</a:t>
            </a:r>
          </a:p>
          <a:p>
            <a:pPr>
              <a:tabLst>
                <a:tab pos="2782888" algn="l"/>
              </a:tabLst>
            </a:pPr>
            <a:r>
              <a:rPr lang="de-DE" sz="1200" dirty="0">
                <a:solidFill>
                  <a:schemeClr val="bg1"/>
                </a:solidFill>
                <a:latin typeface="bs Thomas Sans 1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78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xmlns="" id="{E32ED299-0F89-D8F8-040F-3A4CF9E32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1</a:t>
            </a:fld>
            <a:endParaRPr lang="de-DE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B30171A-3C70-5589-A2EF-F93239F3381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29853" y="3947931"/>
            <a:ext cx="5714550" cy="4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Beide Fotos wurden im März aufgenommen. </a:t>
            </a:r>
            <a:br>
              <a:rPr kumimoji="0" lang="de-DE" altLang="de-DE" sz="1200" b="0" i="0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</a:br>
            <a:r>
              <a:rPr kumimoji="0" lang="de-DE" altLang="de-DE" sz="1200" b="0" i="0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Vermutet</a:t>
            </a: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, wo die beiden Fotos auf der Weltkarte lokalisiert werden können.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bs Thomas Sans 1" pitchFamily="2" charset="77"/>
              <a:ea typeface="bs Thomas Sans 1" pitchFamily="2" charset="77"/>
            </a:endParaRPr>
          </a:p>
        </p:txBody>
      </p:sp>
      <p:pic>
        <p:nvPicPr>
          <p:cNvPr id="4" name="Grafik 3" descr="Ein Bild, das draußen, Baum, Himmel, Gras enthält.&#10;&#10;Automatisch generierte Beschreibung">
            <a:extLst>
              <a:ext uri="{FF2B5EF4-FFF2-40B4-BE49-F238E27FC236}">
                <a16:creationId xmlns:a16="http://schemas.microsoft.com/office/drawing/2014/main" xmlns="" id="{F7229904-A209-82C1-5DD6-1F0FF97BE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0" y="935349"/>
            <a:ext cx="3948913" cy="2635345"/>
          </a:xfrm>
          <a:prstGeom prst="rect">
            <a:avLst/>
          </a:prstGeom>
        </p:spPr>
      </p:pic>
      <p:pic>
        <p:nvPicPr>
          <p:cNvPr id="6" name="Grafik 5" descr="Ein Bild, das draußen, Schnee, Winter, Gefrieren enthält.&#10;&#10;Automatisch generierte Beschreibung">
            <a:extLst>
              <a:ext uri="{FF2B5EF4-FFF2-40B4-BE49-F238E27FC236}">
                <a16:creationId xmlns:a16="http://schemas.microsoft.com/office/drawing/2014/main" xmlns="" id="{6245F5E8-FC43-ACC9-206D-758E0E5A8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39" y="935348"/>
            <a:ext cx="3948912" cy="2635345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E96024B-C030-606A-595E-86EFC8FCF585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253829" y="1882397"/>
            <a:ext cx="3423867" cy="1538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2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de-DE" sz="400" dirty="0">
                <a:solidFill>
                  <a:schemeClr val="bg2">
                    <a:lumMod val="75000"/>
                  </a:schemeClr>
                </a:solidFill>
              </a:rPr>
              <a:t>shutterstock/ Scott Jenkin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D71A8042-DFE9-9D19-147C-853113D3F60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975773" y="1882398"/>
            <a:ext cx="3423867" cy="1538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2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de-DE" sz="400" dirty="0">
                <a:solidFill>
                  <a:schemeClr val="bg2">
                    <a:lumMod val="75000"/>
                  </a:schemeClr>
                </a:solidFill>
              </a:rPr>
              <a:t>shutterstock/ Andrei Stepanov</a:t>
            </a:r>
          </a:p>
        </p:txBody>
      </p:sp>
    </p:spTree>
    <p:extLst>
      <p:ext uri="{BB962C8B-B14F-4D97-AF65-F5344CB8AC3E}">
        <p14:creationId xmlns:p14="http://schemas.microsoft.com/office/powerpoint/2010/main" val="290336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53BC9F77-7BEB-64F8-A821-360F0FDF7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F6CE535-F6C7-2E0D-12A0-68B6CFBA7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13" y="453504"/>
            <a:ext cx="6755973" cy="42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556F024-CBBF-669C-0180-1F7129052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FAFFC7A-FDC8-8343-5983-8F589921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94"/>
          <a:stretch/>
        </p:blipFill>
        <p:spPr bwMode="auto">
          <a:xfrm>
            <a:off x="701148" y="1584614"/>
            <a:ext cx="7741703" cy="1538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7E486B69-12AC-00DF-F599-0EC485C95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11" y="3670298"/>
            <a:ext cx="7930376" cy="47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1000"/>
              </a:spcBef>
              <a:buFontTx/>
              <a:buNone/>
              <a:defRPr sz="22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1pPr>
            <a:lvl2pPr marL="4572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22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2pPr>
            <a:lvl3pPr marL="9144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18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3pPr>
            <a:lvl4pPr marL="13716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18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4pPr>
            <a:lvl5pPr marL="18288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18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Die Fotos wurden am gleichen Tag auf dem 50. und 62. Breitengrad gemacht, innerhalb der gemäßigten Zone.</a:t>
            </a:r>
            <a:br>
              <a:rPr lang="de-DE" sz="1200"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</a:br>
            <a:r>
              <a:rPr lang="de-DE" sz="1200"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Überlegt erneut, wo die beiden Fotos auf der Weltkarte lokalisiert werden können.</a:t>
            </a:r>
          </a:p>
        </p:txBody>
      </p:sp>
    </p:spTree>
    <p:extLst>
      <p:ext uri="{BB962C8B-B14F-4D97-AF65-F5344CB8AC3E}">
        <p14:creationId xmlns:p14="http://schemas.microsoft.com/office/powerpoint/2010/main" val="217006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A92E1365-ECE9-A89F-779B-7C9889B35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7F715-546D-D441-9800-0F9EA28C35B5}" type="slidenum">
              <a:rPr lang="de-DE"/>
              <a:t>4</a:t>
            </a:fld>
            <a:endParaRPr lang="de-DE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59A99F92-0CD0-7676-AA0F-FEB6D7105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475" y="617127"/>
            <a:ext cx="5017242" cy="220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1000"/>
              </a:spcBef>
              <a:buFontTx/>
              <a:buNone/>
              <a:defRPr sz="22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1pPr>
            <a:lvl2pPr marL="4572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22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2pPr>
            <a:lvl3pPr marL="9144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18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3pPr>
            <a:lvl4pPr marL="13716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18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4pPr>
            <a:lvl5pPr marL="1828800" indent="0" algn="l" defTabSz="914400">
              <a:lnSpc>
                <a:spcPct val="100000"/>
              </a:lnSpc>
              <a:spcBef>
                <a:spcPts val="500"/>
              </a:spcBef>
              <a:buFontTx/>
              <a:buNone/>
              <a:defRPr sz="1800">
                <a:solidFill>
                  <a:srgbClr val="636363"/>
                </a:solidFill>
                <a:latin typeface="bs Thomas Sans 1"/>
                <a:ea typeface="bs Thomas Sans 1"/>
                <a:cs typeface="bs Thomas Sans 1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Leitfrage: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 smtClean="0"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…………………………………………………………………………………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 smtClean="0"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…………………………………………………………………………………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latin typeface="bs Thomas Sans 1" pitchFamily="2" charset="77"/>
              <a:ea typeface="bs Thomas Sans 1" pitchFamily="2" charset="7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bs Thomas Sans 1" pitchFamily="2" charset="77"/>
                <a:ea typeface="bs Thomas Sans 1" pitchFamily="2" charset="77"/>
                <a:cs typeface="Times New Roman" panose="02020603050405020304" pitchFamily="18" charset="0"/>
              </a:rPr>
              <a:t>Formuliert Vermutungen, wie es zum unterschiedlichen Klima innerhalb der gemäßigten Zone kommt.</a:t>
            </a:r>
          </a:p>
        </p:txBody>
      </p:sp>
      <p:pic>
        <p:nvPicPr>
          <p:cNvPr id="4" name="Grafik 3" descr="Ein Bild, das Text, Handy, Kommunikationsgerät, mobiles Gerät enthält.&#10;&#10;Automatisch generierte Beschreibung">
            <a:extLst>
              <a:ext uri="{FF2B5EF4-FFF2-40B4-BE49-F238E27FC236}">
                <a16:creationId xmlns:a16="http://schemas.microsoft.com/office/drawing/2014/main" xmlns="" id="{B21F459B-5A1F-E8B8-E1F9-B06F2A852D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7561" r="25435" b="16684"/>
          <a:stretch/>
        </p:blipFill>
        <p:spPr>
          <a:xfrm>
            <a:off x="382319" y="233744"/>
            <a:ext cx="2603113" cy="4905969"/>
          </a:xfrm>
          <a:prstGeom prst="rect">
            <a:avLst/>
          </a:prstGeom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xmlns="" id="{F8F21B9F-EAFA-FA5B-E312-F7B1F55E45A6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116981" y="2609784"/>
            <a:ext cx="3423867" cy="1538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2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36363"/>
                </a:solidFill>
                <a:latin typeface="bs Thomas Sans 1" charset="0"/>
                <a:ea typeface="bs Thomas Sans 1" charset="0"/>
                <a:cs typeface="bs Thomas Sans 1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de-DE" sz="400" dirty="0">
                <a:solidFill>
                  <a:schemeClr val="bg2">
                    <a:lumMod val="75000"/>
                  </a:schemeClr>
                </a:solidFill>
              </a:rPr>
              <a:t>shutterstock/ Scott Jenkin/ Andrei Stepanov        Handy: </a:t>
            </a:r>
            <a:r>
              <a:rPr lang="de-DE" sz="400">
                <a:solidFill>
                  <a:schemeClr val="bg2">
                    <a:lumMod val="75000"/>
                  </a:schemeClr>
                </a:solidFill>
              </a:rPr>
              <a:t>© iStockphotos.com/ mikimad</a:t>
            </a:r>
            <a:endParaRPr lang="de-DE" sz="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7426"/>
      </p:ext>
    </p:extLst>
  </p:cSld>
  <p:clrMapOvr>
    <a:masterClrMapping/>
  </p:clrMapOvr>
</p:sld>
</file>

<file path=ppt/theme/theme1.xml><?xml version="1.0" encoding="utf-8"?>
<a:theme xmlns:a="http://schemas.openxmlformats.org/drawingml/2006/main" name="Start/Abschluss">
  <a:themeElements>
    <a:clrScheme name="WMG 7">
      <a:dk1>
        <a:srgbClr val="FFFFFF"/>
      </a:dk1>
      <a:lt1>
        <a:srgbClr val="000000"/>
      </a:lt1>
      <a:dk2>
        <a:srgbClr val="FFFFFF"/>
      </a:dk2>
      <a:lt2>
        <a:srgbClr val="555555"/>
      </a:lt2>
      <a:accent1>
        <a:srgbClr val="D6001C"/>
      </a:accent1>
      <a:accent2>
        <a:srgbClr val="555555"/>
      </a:accent2>
      <a:accent3>
        <a:srgbClr val="999999"/>
      </a:accent3>
      <a:accent4>
        <a:srgbClr val="E4E2DC"/>
      </a:accent4>
      <a:accent5>
        <a:srgbClr val="FFFFFF"/>
      </a:accent5>
      <a:accent6>
        <a:srgbClr val="71A85D"/>
      </a:accent6>
      <a:hlink>
        <a:srgbClr val="3B84B2"/>
      </a:hlink>
      <a:folHlink>
        <a:srgbClr val="005687"/>
      </a:folHlink>
    </a:clrScheme>
    <a:fontScheme name="bs Thomas Sans 1">
      <a:majorFont>
        <a:latin typeface="bs Thomas Sans 1"/>
        <a:ea typeface="Calibri"/>
        <a:cs typeface="Calibri"/>
      </a:majorFont>
      <a:minorFont>
        <a:latin typeface="bs Thomas Sans 1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 w="12700">
          <a:miter lim="400000"/>
        </a:ln>
      </a:spPr>
      <a:bodyPr/>
      <a:lstStyle/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ln w="12700">
          <a:miter lim="400000"/>
        </a:ln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Westermann_PPT_Beispiel</Template>
  <TotalTime>0</TotalTime>
  <Words>75</Words>
  <Application>Microsoft Office PowerPoint</Application>
  <DocSecurity>0</DocSecurity>
  <PresentationFormat>Bildschirmpräsentation (16:9)</PresentationFormat>
  <Paragraphs>15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8" baseType="lpstr">
      <vt:lpstr>Arial</vt:lpstr>
      <vt:lpstr>bs Thomas Sans 1</vt:lpstr>
      <vt:lpstr>bs Thomas Sans 1 Light</vt:lpstr>
      <vt:lpstr>bs Thomas Sans 1 Light Cond</vt:lpstr>
      <vt:lpstr>bs Thomas Sans 1 Semibold</vt:lpstr>
      <vt:lpstr>Calibri</vt:lpstr>
      <vt:lpstr>Calibri Light</vt:lpstr>
      <vt:lpstr>Symbol</vt:lpstr>
      <vt:lpstr>Times New Roman</vt:lpstr>
      <vt:lpstr>Start/Abschluss</vt:lpstr>
      <vt:lpstr>Titel</vt:lpstr>
      <vt:lpstr>1_Titel</vt:lpstr>
      <vt:lpstr>Inhalt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Lehrwerk mit Weitblick –  schülernah, multiperspektivisch  und kompetenzorientiert</dc:title>
  <dc:subject/>
  <dc:creator>Diattara, Gabriele</dc:creator>
  <cp:keywords/>
  <dc:description/>
  <cp:lastModifiedBy>Microsoft-Konto</cp:lastModifiedBy>
  <cp:revision>187</cp:revision>
  <dcterms:created xsi:type="dcterms:W3CDTF">2022-12-15T11:09:48Z</dcterms:created>
  <dcterms:modified xsi:type="dcterms:W3CDTF">2024-02-27T10:33:42Z</dcterms:modified>
  <cp:category/>
  <dc:identifier/>
  <cp:contentStatus/>
  <dc:language/>
  <cp:version/>
</cp:coreProperties>
</file>